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61" r:id="rId5"/>
    <p:sldId id="265" r:id="rId6"/>
    <p:sldId id="262" r:id="rId7"/>
    <p:sldId id="263" r:id="rId8"/>
    <p:sldId id="264" r:id="rId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12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902779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384892" y="6245225"/>
            <a:ext cx="301909" cy="28882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>
              <a:defRPr sz="3500">
                <a:solidFill>
                  <a:srgbClr val="808080"/>
                </a:solidFill>
              </a:defRPr>
            </a:pPr>
            <a:r>
              <a:rPr dirty="0"/>
              <a:t>Me llamo __________ 			</a:t>
            </a:r>
            <a:r>
              <a:rPr dirty="0" err="1"/>
              <a:t>clase</a:t>
            </a:r>
            <a:r>
              <a:rPr dirty="0"/>
              <a:t> </a:t>
            </a:r>
            <a:r>
              <a:rPr dirty="0" smtClean="0"/>
              <a:t>60</a:t>
            </a:r>
            <a:r>
              <a:rPr lang="en-US" dirty="0" smtClean="0"/>
              <a:t>2</a:t>
            </a:r>
            <a:r>
              <a:rPr dirty="0"/>
              <a:t/>
            </a:r>
            <a:br>
              <a:rPr dirty="0"/>
            </a:br>
            <a:r>
              <a:rPr dirty="0"/>
              <a:t>La fecha es el 16 de </a:t>
            </a:r>
            <a:r>
              <a:rPr dirty="0" err="1"/>
              <a:t>noviembre</a:t>
            </a:r>
            <a:r>
              <a:rPr dirty="0"/>
              <a:t> del 2017</a:t>
            </a:r>
          </a:p>
        </p:txBody>
      </p:sp>
      <p:sp>
        <p:nvSpPr>
          <p:cNvPr id="113" name="Shape 113"/>
          <p:cNvSpPr/>
          <p:nvPr/>
        </p:nvSpPr>
        <p:spPr>
          <a:xfrm>
            <a:off x="152400" y="1295400"/>
            <a:ext cx="8763000" cy="2774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spcBef>
                <a:spcPts val="600"/>
              </a:spcBef>
              <a:defRPr sz="2800" b="1">
                <a:solidFill>
                  <a:srgbClr val="FF0000"/>
                </a:solidFill>
              </a:defRPr>
            </a:pPr>
            <a:r>
              <a:t>Propósito # 25:</a:t>
            </a:r>
            <a:r>
              <a:rPr b="0">
                <a:solidFill>
                  <a:schemeClr val="accent2"/>
                </a:solidFill>
              </a:rPr>
              <a:t> </a:t>
            </a:r>
            <a:r>
              <a:rPr b="0">
                <a:solidFill>
                  <a:srgbClr val="000000"/>
                </a:solidFill>
              </a:rPr>
              <a:t>¿Qué es un héroe y un superhéroe? </a:t>
            </a:r>
            <a:endParaRPr sz="3200"/>
          </a:p>
          <a:p>
            <a:pPr marL="342900" indent="-342900">
              <a:spcBef>
                <a:spcPts val="600"/>
              </a:spcBef>
              <a:defRPr sz="2800" i="1">
                <a:solidFill>
                  <a:srgbClr val="0070C0"/>
                </a:solidFill>
              </a:defRPr>
            </a:pPr>
            <a:r>
              <a:t>L.O. to learn the difference between a hero and a superhero</a:t>
            </a:r>
          </a:p>
          <a:p>
            <a:pPr marL="342900" indent="-342900">
              <a:spcBef>
                <a:spcPts val="600"/>
              </a:spcBef>
              <a:defRPr sz="2800" b="1">
                <a:solidFill>
                  <a:srgbClr val="FF0000"/>
                </a:solidFill>
              </a:defRPr>
            </a:pPr>
            <a:r>
              <a:t>Actividad Inicial: </a:t>
            </a:r>
          </a:p>
          <a:p>
            <a:pPr marL="342900" indent="-342900">
              <a:spcBef>
                <a:spcPts val="600"/>
              </a:spcBef>
              <a:defRPr sz="2800"/>
            </a:pPr>
            <a:r>
              <a:t>Usa el verbo ser y escribe cuatro adjetivos sobre el </a:t>
            </a:r>
            <a:r>
              <a:rPr i="1"/>
              <a:t>mariachi </a:t>
            </a:r>
          </a:p>
        </p:txBody>
      </p:sp>
      <p:pic>
        <p:nvPicPr>
          <p:cNvPr id="114" name="mariachi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11331" y="3866438"/>
            <a:ext cx="2911738" cy="27629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1066800" y="-269875"/>
            <a:ext cx="7010400" cy="152717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t>¿Qué es un héroe? </a:t>
            </a:r>
          </a:p>
        </p:txBody>
      </p:sp>
      <p:pic>
        <p:nvPicPr>
          <p:cNvPr id="117" name="Simon-Bolivar-on-a-Hors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881" y="982308"/>
            <a:ext cx="3960772" cy="5287630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hape 118"/>
          <p:cNvSpPr/>
          <p:nvPr/>
        </p:nvSpPr>
        <p:spPr>
          <a:xfrm>
            <a:off x="4310305" y="853369"/>
            <a:ext cx="4317763" cy="27120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/>
            </a:pPr>
            <a:r>
              <a:t>Un héroe es una persona </a:t>
            </a:r>
            <a:r>
              <a:rPr b="1">
                <a:solidFill>
                  <a:srgbClr val="FF2600"/>
                </a:solidFill>
              </a:rPr>
              <a:t>admirable,  valiente</a:t>
            </a:r>
            <a:r>
              <a:rPr i="1"/>
              <a:t> </a:t>
            </a:r>
            <a:r>
              <a:t>y </a:t>
            </a:r>
            <a:r>
              <a:rPr b="1">
                <a:solidFill>
                  <a:srgbClr val="FF2600"/>
                </a:solidFill>
              </a:rPr>
              <a:t>buena</a:t>
            </a:r>
            <a:r>
              <a:rPr b="1" i="1">
                <a:solidFill>
                  <a:srgbClr val="0433FF"/>
                </a:solidFill>
              </a:rPr>
              <a:t>.</a:t>
            </a:r>
            <a:endParaRPr b="1" i="1"/>
          </a:p>
          <a:p>
            <a:pPr>
              <a:defRPr sz="2000"/>
            </a:pPr>
            <a:endParaRPr b="1" i="1"/>
          </a:p>
          <a:p>
            <a:pPr>
              <a:defRPr sz="2000"/>
            </a:pPr>
            <a:r>
              <a:t>Simón Bolívar es un </a:t>
            </a:r>
            <a:r>
              <a:rPr b="1">
                <a:solidFill>
                  <a:srgbClr val="FF2600"/>
                </a:solidFill>
              </a:rPr>
              <a:t>héroe</a:t>
            </a:r>
            <a:r>
              <a:t> en Latinoamérica. Simón es </a:t>
            </a:r>
            <a:r>
              <a:rPr b="1">
                <a:solidFill>
                  <a:srgbClr val="FF2600"/>
                </a:solidFill>
              </a:rPr>
              <a:t>fuerte</a:t>
            </a:r>
            <a:r>
              <a:t>, él es </a:t>
            </a:r>
            <a:r>
              <a:rPr b="1">
                <a:solidFill>
                  <a:srgbClr val="FF2600"/>
                </a:solidFill>
              </a:rPr>
              <a:t>alto</a:t>
            </a:r>
            <a:r>
              <a:t>, él es </a:t>
            </a:r>
            <a:r>
              <a:rPr b="1">
                <a:solidFill>
                  <a:srgbClr val="FF2600"/>
                </a:solidFill>
              </a:rPr>
              <a:t>bueno.</a:t>
            </a:r>
          </a:p>
          <a:p>
            <a:pPr>
              <a:defRPr sz="2000"/>
            </a:pPr>
            <a:endParaRPr b="1">
              <a:solidFill>
                <a:srgbClr val="FF2600"/>
              </a:solidFill>
            </a:endParaRPr>
          </a:p>
          <a:p>
            <a:pPr>
              <a:defRPr sz="2000"/>
            </a:pPr>
            <a:r>
              <a:t>Ahora vamos a repasar la tarea #24, vamos a leer pagina 1.13</a:t>
            </a:r>
          </a:p>
        </p:txBody>
      </p:sp>
      <p:sp>
        <p:nvSpPr>
          <p:cNvPr id="119" name="Shape 119"/>
          <p:cNvSpPr/>
          <p:nvPr/>
        </p:nvSpPr>
        <p:spPr>
          <a:xfrm>
            <a:off x="4310305" y="3863269"/>
            <a:ext cx="4317763" cy="1227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600" b="1"/>
            </a:pPr>
            <a:endParaRPr/>
          </a:p>
          <a:p>
            <a:pPr algn="ctr">
              <a:defRPr sz="1600" b="1"/>
            </a:pPr>
            <a:r>
              <a:t>Word bank</a:t>
            </a:r>
          </a:p>
          <a:p>
            <a:pPr>
              <a:defRPr sz="1600"/>
            </a:pPr>
            <a:r>
              <a:t>cognates: </a:t>
            </a:r>
          </a:p>
          <a:p>
            <a:pPr marL="180473" indent="-180473">
              <a:buSzPct val="100000"/>
              <a:buChar char="-"/>
              <a:defRPr sz="1600" b="1">
                <a:solidFill>
                  <a:srgbClr val="FF2600"/>
                </a:solidFill>
              </a:defRPr>
            </a:pPr>
            <a:r>
              <a:t>admirable:admirable </a:t>
            </a:r>
          </a:p>
          <a:p>
            <a:pPr marL="180473" indent="-180473">
              <a:buSzPct val="100000"/>
              <a:buChar char="-"/>
              <a:defRPr sz="1600" b="1">
                <a:solidFill>
                  <a:srgbClr val="FF2600"/>
                </a:solidFill>
              </a:defRPr>
            </a:pPr>
            <a:r>
              <a:t>héroe: hero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/>
          </p:cNvSpPr>
          <p:nvPr>
            <p:ph type="title"/>
          </p:nvPr>
        </p:nvSpPr>
        <p:spPr>
          <a:xfrm>
            <a:off x="457200" y="-42862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2600"/>
                </a:solidFill>
              </a:defRPr>
            </a:lvl1pPr>
          </a:lstStyle>
          <a:p>
            <a:r>
              <a:rPr lang="en-US" dirty="0" smtClean="0"/>
              <a:t>El </a:t>
            </a:r>
            <a:r>
              <a:rPr dirty="0" err="1" smtClean="0"/>
              <a:t>héroe</a:t>
            </a:r>
            <a:r>
              <a:rPr lang="en-US" dirty="0" smtClean="0"/>
              <a:t> de Miguel</a:t>
            </a:r>
            <a:r>
              <a:rPr dirty="0" smtClean="0"/>
              <a:t> </a:t>
            </a:r>
            <a:endParaRPr dirty="0"/>
          </a:p>
        </p:txBody>
      </p:sp>
      <p:sp>
        <p:nvSpPr>
          <p:cNvPr id="149" name="Shape 149"/>
          <p:cNvSpPr/>
          <p:nvPr/>
        </p:nvSpPr>
        <p:spPr>
          <a:xfrm>
            <a:off x="734238" y="1107369"/>
            <a:ext cx="7675524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Miguel:   </a:t>
            </a:r>
            <a:r>
              <a:rPr sz="2400" dirty="0" err="1" smtClean="0"/>
              <a:t>Mi</a:t>
            </a:r>
            <a:r>
              <a:rPr sz="2400" dirty="0" smtClean="0"/>
              <a:t> </a:t>
            </a:r>
            <a:r>
              <a:rPr sz="2400" dirty="0" err="1"/>
              <a:t>héroe</a:t>
            </a:r>
            <a:r>
              <a:rPr sz="2400" dirty="0"/>
              <a:t> es mi </a:t>
            </a:r>
            <a:r>
              <a:rPr sz="2400" dirty="0" err="1"/>
              <a:t>papá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sz="2400" b="1" dirty="0" err="1">
                <a:solidFill>
                  <a:srgbClr val="FF2600"/>
                </a:solidFill>
              </a:rPr>
              <a:t>trabajador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sz="2400" b="1" dirty="0" err="1">
                <a:solidFill>
                  <a:srgbClr val="FF2600"/>
                </a:solidFill>
              </a:rPr>
              <a:t>inteligente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sz="2400" b="1" dirty="0" err="1">
                <a:solidFill>
                  <a:srgbClr val="FF2600"/>
                </a:solidFill>
              </a:rPr>
              <a:t>bueno</a:t>
            </a:r>
            <a:r>
              <a:rPr sz="2400" dirty="0"/>
              <a:t>, y </a:t>
            </a:r>
            <a:r>
              <a:rPr sz="2400" b="1" i="1" dirty="0"/>
              <a:t>me</a:t>
            </a:r>
            <a:r>
              <a:rPr sz="2400" dirty="0"/>
              <a:t> </a:t>
            </a:r>
            <a:r>
              <a:rPr sz="2400" b="1" i="1" dirty="0" err="1"/>
              <a:t>apoya</a:t>
            </a:r>
            <a:r>
              <a:rPr sz="2400" dirty="0"/>
              <a:t> </a:t>
            </a:r>
            <a:r>
              <a:rPr sz="2400" dirty="0" err="1"/>
              <a:t>en</a:t>
            </a:r>
            <a:r>
              <a:rPr sz="2400" dirty="0"/>
              <a:t> </a:t>
            </a:r>
            <a:r>
              <a:rPr sz="2400" dirty="0" err="1"/>
              <a:t>todo</a:t>
            </a:r>
            <a:r>
              <a:rPr sz="2400" dirty="0"/>
              <a:t>.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sz="2400" b="1" dirty="0" err="1">
                <a:solidFill>
                  <a:srgbClr val="FF2600"/>
                </a:solidFill>
              </a:rPr>
              <a:t>peruano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sz="2400" b="1" dirty="0" err="1">
                <a:solidFill>
                  <a:srgbClr val="FF2600"/>
                </a:solidFill>
              </a:rPr>
              <a:t>serio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sz="2400" b="1" dirty="0" err="1">
                <a:solidFill>
                  <a:srgbClr val="FF2600"/>
                </a:solidFill>
              </a:rPr>
              <a:t>viejo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</a:t>
            </a:r>
            <a:r>
              <a:rPr sz="2400" b="1" dirty="0"/>
              <a:t> </a:t>
            </a:r>
            <a:r>
              <a:rPr sz="2400" b="1" dirty="0" err="1">
                <a:solidFill>
                  <a:srgbClr val="FF2600"/>
                </a:solidFill>
              </a:rPr>
              <a:t>bajo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lang="en-US" sz="2400" b="1" dirty="0" err="1" smtClean="0">
                <a:solidFill>
                  <a:srgbClr val="FF2600"/>
                </a:solidFill>
              </a:rPr>
              <a:t>inteligente</a:t>
            </a:r>
            <a:r>
              <a:rPr sz="2400" dirty="0" smtClean="0"/>
              <a:t>. </a:t>
            </a:r>
            <a:r>
              <a:rPr sz="2400" dirty="0" err="1"/>
              <a:t>Él</a:t>
            </a:r>
            <a:r>
              <a:rPr sz="2400" dirty="0"/>
              <a:t> </a:t>
            </a:r>
            <a:r>
              <a:rPr sz="2400" dirty="0" err="1"/>
              <a:t>tiene</a:t>
            </a:r>
            <a:r>
              <a:rPr sz="2400" dirty="0"/>
              <a:t> </a:t>
            </a:r>
            <a:r>
              <a:rPr sz="2400" dirty="0" err="1"/>
              <a:t>sesenta</a:t>
            </a:r>
            <a:r>
              <a:rPr sz="2400" dirty="0"/>
              <a:t> y dos </a:t>
            </a:r>
            <a:r>
              <a:rPr sz="2400" dirty="0" err="1"/>
              <a:t>años</a:t>
            </a:r>
            <a:r>
              <a:rPr sz="2400" dirty="0"/>
              <a:t>. </a:t>
            </a:r>
          </a:p>
        </p:txBody>
      </p:sp>
      <p:pic>
        <p:nvPicPr>
          <p:cNvPr id="150" name="16909_10155765355785026_2549755283293704601_n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8020" y="2679451"/>
            <a:ext cx="3980012" cy="3980013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Shape 151"/>
          <p:cNvSpPr/>
          <p:nvPr/>
        </p:nvSpPr>
        <p:spPr>
          <a:xfrm>
            <a:off x="5214051" y="5615869"/>
            <a:ext cx="2678818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me apoya: </a:t>
            </a:r>
            <a:r>
              <a:rPr b="0"/>
              <a:t>supports me</a:t>
            </a:r>
          </a:p>
        </p:txBody>
      </p:sp>
      <p:sp>
        <p:nvSpPr>
          <p:cNvPr id="152" name="Shape 152"/>
          <p:cNvSpPr/>
          <p:nvPr/>
        </p:nvSpPr>
        <p:spPr>
          <a:xfrm>
            <a:off x="5186605" y="5996869"/>
            <a:ext cx="273371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2600"/>
                </a:solidFill>
              </a:defRPr>
            </a:lvl1pPr>
          </a:lstStyle>
          <a:p>
            <a:r>
              <a:t>trabajador: hard worker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768095">
              <a:defRPr sz="3696" b="1">
                <a:solidFill>
                  <a:srgbClr val="FF2600"/>
                </a:solidFill>
              </a:defRPr>
            </a:lvl1pPr>
          </a:lstStyle>
          <a:p>
            <a:r>
              <a:t>¿Quién es el héroe o heroína de tu compañero(a)?</a:t>
            </a:r>
          </a:p>
        </p:txBody>
      </p:sp>
      <p:pic>
        <p:nvPicPr>
          <p:cNvPr id="155" name="latinamom.jpg"/>
          <p:cNvPicPr>
            <a:picLocks noChangeAspect="1"/>
          </p:cNvPicPr>
          <p:nvPr/>
        </p:nvPicPr>
        <p:blipFill rotWithShape="1">
          <a:blip r:embed="rId2">
            <a:extLst/>
          </a:blip>
          <a:srcRect b="22935"/>
          <a:stretch/>
        </p:blipFill>
        <p:spPr>
          <a:xfrm>
            <a:off x="2970762" y="1441450"/>
            <a:ext cx="3202476" cy="39521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Entrevista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219200"/>
            <a:ext cx="8991600" cy="5334000"/>
          </a:xfrm>
        </p:spPr>
        <p:txBody>
          <a:bodyPr/>
          <a:lstStyle/>
          <a:p>
            <a:r>
              <a:rPr lang="en-US" dirty="0" err="1" smtClean="0"/>
              <a:t>Habla</a:t>
            </a:r>
            <a:r>
              <a:rPr lang="en-US" dirty="0" smtClean="0"/>
              <a:t> con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compañero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i="1" dirty="0" smtClean="0"/>
              <a:t>(about)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héroe</a:t>
            </a:r>
            <a:r>
              <a:rPr lang="en-US" dirty="0" smtClean="0"/>
              <a:t> o </a:t>
            </a:r>
            <a:r>
              <a:rPr lang="en-US" dirty="0" err="1" smtClean="0"/>
              <a:t>heroína</a:t>
            </a:r>
            <a:r>
              <a:rPr lang="en-US" dirty="0" smtClean="0"/>
              <a:t>. </a:t>
            </a:r>
            <a:r>
              <a:rPr lang="en-US" dirty="0" err="1" smtClean="0"/>
              <a:t>Usa</a:t>
            </a:r>
            <a:r>
              <a:rPr lang="en-US" dirty="0" smtClean="0"/>
              <a:t> </a:t>
            </a:r>
            <a:r>
              <a:rPr lang="en-US" dirty="0" err="1" smtClean="0"/>
              <a:t>oraciones</a:t>
            </a:r>
            <a:r>
              <a:rPr lang="en-US" dirty="0" smtClean="0"/>
              <a:t> </a:t>
            </a:r>
            <a:r>
              <a:rPr lang="en-US" dirty="0" err="1" smtClean="0"/>
              <a:t>completas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es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héroe</a:t>
            </a:r>
            <a:r>
              <a:rPr lang="en-US" dirty="0" smtClean="0"/>
              <a:t> o </a:t>
            </a:r>
            <a:r>
              <a:rPr lang="en-US" dirty="0" err="1" smtClean="0"/>
              <a:t>heroína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es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héroe</a:t>
            </a:r>
            <a:r>
              <a:rPr lang="en-US" dirty="0" smtClean="0"/>
              <a:t> o </a:t>
            </a:r>
            <a:r>
              <a:rPr lang="en-US" dirty="0" err="1" smtClean="0"/>
              <a:t>heroína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se llama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héroe</a:t>
            </a:r>
            <a:r>
              <a:rPr lang="en-US" dirty="0" smtClean="0"/>
              <a:t> o </a:t>
            </a:r>
            <a:r>
              <a:rPr lang="en-US" dirty="0" err="1" smtClean="0"/>
              <a:t>heroína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  <a:tabLst>
                <a:tab pos="3538538" algn="l"/>
              </a:tabLst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héroe</a:t>
            </a:r>
            <a:r>
              <a:rPr lang="en-US" dirty="0" smtClean="0"/>
              <a:t> o </a:t>
            </a:r>
            <a:r>
              <a:rPr lang="en-US" dirty="0" err="1" smtClean="0"/>
              <a:t>heroína</a:t>
            </a:r>
            <a:r>
              <a:rPr lang="en-US" dirty="0" smtClean="0"/>
              <a:t>? (5 </a:t>
            </a:r>
            <a:r>
              <a:rPr lang="en-US" dirty="0" err="1" smtClean="0"/>
              <a:t>adjetivos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6688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95527">
              <a:defRPr sz="3828" b="1">
                <a:solidFill>
                  <a:srgbClr val="FF2600"/>
                </a:solidFill>
              </a:defRPr>
            </a:lvl1pPr>
          </a:lstStyle>
          <a:p>
            <a:r>
              <a:t>¿Qué es un superhéroe? *15 mins*</a:t>
            </a:r>
          </a:p>
        </p:txBody>
      </p:sp>
      <p:pic>
        <p:nvPicPr>
          <p:cNvPr id="158" name="spide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90283" y="1213818"/>
            <a:ext cx="3005498" cy="20510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bookoflif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19281" y="1255041"/>
            <a:ext cx="4629638" cy="1968603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860469" y="4155369"/>
            <a:ext cx="7423062" cy="2364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3100"/>
            </a:pPr>
            <a:r>
              <a:t>Muy </a:t>
            </a:r>
            <a:r>
              <a:rPr b="1"/>
              <a:t>similar</a:t>
            </a:r>
            <a:r>
              <a:t> a un </a:t>
            </a:r>
            <a:r>
              <a:rPr b="1"/>
              <a:t>héroe</a:t>
            </a:r>
            <a:r>
              <a:t>, es un </a:t>
            </a:r>
            <a:r>
              <a:rPr b="1"/>
              <a:t>superhéroe. </a:t>
            </a:r>
            <a:r>
              <a:t>Un </a:t>
            </a:r>
            <a:r>
              <a:rPr b="1"/>
              <a:t>superhéroe</a:t>
            </a:r>
            <a:r>
              <a:t> es muy </a:t>
            </a:r>
            <a:r>
              <a:rPr b="1"/>
              <a:t>admirado</a:t>
            </a:r>
            <a:r>
              <a:t> porque es </a:t>
            </a:r>
            <a:r>
              <a:rPr b="1">
                <a:solidFill>
                  <a:srgbClr val="FF2600"/>
                </a:solidFill>
              </a:rPr>
              <a:t>valiente</a:t>
            </a:r>
            <a:r>
              <a:t> y </a:t>
            </a:r>
            <a:r>
              <a:rPr b="1">
                <a:solidFill>
                  <a:srgbClr val="FF2600"/>
                </a:solidFill>
              </a:rPr>
              <a:t>fuerte</a:t>
            </a:r>
            <a:r>
              <a:t>. La </a:t>
            </a:r>
            <a:r>
              <a:rPr b="1"/>
              <a:t>diferencia</a:t>
            </a:r>
            <a:r>
              <a:t> es que un </a:t>
            </a:r>
            <a:r>
              <a:rPr b="1"/>
              <a:t>superhéroe</a:t>
            </a:r>
            <a:r>
              <a:t> es </a:t>
            </a:r>
            <a:r>
              <a:rPr b="1"/>
              <a:t>ficticio</a:t>
            </a:r>
            <a:r>
              <a:rPr b="1" i="1"/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/>
          </p:cNvSpPr>
          <p:nvPr>
            <p:ph type="body" idx="1"/>
          </p:nvPr>
        </p:nvSpPr>
        <p:spPr>
          <a:xfrm>
            <a:off x="0" y="884237"/>
            <a:ext cx="9144000" cy="4525963"/>
          </a:xfrm>
          <a:prstGeom prst="rect">
            <a:avLst/>
          </a:prstGeom>
        </p:spPr>
        <p:txBody>
          <a:bodyPr/>
          <a:lstStyle/>
          <a:p>
            <a:pPr marL="609600" indent="-609600">
              <a:buAutoNum type="arabicPeriod"/>
            </a:pPr>
            <a:r>
              <a:t>En grupos de mesa, con el </a:t>
            </a:r>
            <a:r>
              <a:rPr i="1"/>
              <a:t>chart paper,</a:t>
            </a:r>
            <a:r>
              <a:t> crea un superhéroe original. </a:t>
            </a:r>
          </a:p>
          <a:p>
            <a:pPr marL="609600" indent="-609600">
              <a:buAutoNum type="arabicPeriod"/>
            </a:pPr>
            <a:r>
              <a:t>Decora y colorea tu superhéroe. </a:t>
            </a:r>
          </a:p>
          <a:p>
            <a:pPr marL="609600" indent="-609600">
              <a:buAutoNum type="arabicPeriod"/>
            </a:pPr>
            <a:r>
              <a:rPr b="1"/>
              <a:t>MUY IMPORTANTE! ¿</a:t>
            </a:r>
            <a:r>
              <a:t>Cómo se llama tu superhéroe? ¿Cómo es? (</a:t>
            </a:r>
            <a:r>
              <a:rPr i="1"/>
              <a:t>5 características) </a:t>
            </a:r>
            <a:r>
              <a:t> </a:t>
            </a:r>
          </a:p>
        </p:txBody>
      </p:sp>
      <p:sp>
        <p:nvSpPr>
          <p:cNvPr id="163" name="Shape 163"/>
          <p:cNvSpPr/>
          <p:nvPr/>
        </p:nvSpPr>
        <p:spPr>
          <a:xfrm>
            <a:off x="381000" y="141220"/>
            <a:ext cx="82296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solidFill>
                  <a:srgbClr val="FF0000"/>
                </a:solidFill>
              </a:defRPr>
            </a:lvl1pPr>
          </a:lstStyle>
          <a:p>
            <a:r>
              <a:t>¡Crea tu superhéroe! </a:t>
            </a:r>
          </a:p>
        </p:txBody>
      </p:sp>
      <p:pic>
        <p:nvPicPr>
          <p:cNvPr id="164" name="superhero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88745" y="4053582"/>
            <a:ext cx="1766510" cy="27634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25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228600" y="1219200"/>
            <a:ext cx="8161095" cy="4401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sz="4000" dirty="0" err="1"/>
              <a:t>Completa</a:t>
            </a:r>
            <a:r>
              <a:rPr sz="4000" dirty="0"/>
              <a:t> la </a:t>
            </a:r>
            <a:r>
              <a:rPr sz="4000" dirty="0" err="1" smtClean="0"/>
              <a:t>hoja</a:t>
            </a:r>
            <a:r>
              <a:rPr lang="en-US" sz="4000" dirty="0" smtClean="0"/>
              <a:t> PRONOMBRES: SUBJECT PRONOUNS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SIGN </a:t>
            </a:r>
            <a:r>
              <a:rPr lang="en-US" sz="4000" u="sng" dirty="0" smtClean="0"/>
              <a:t>El </a:t>
            </a:r>
            <a:r>
              <a:rPr lang="en-US" sz="4000" u="sng" dirty="0" err="1" smtClean="0"/>
              <a:t>libro</a:t>
            </a:r>
            <a:r>
              <a:rPr lang="en-US" sz="4000" u="sng" dirty="0" smtClean="0"/>
              <a:t> de la </a:t>
            </a:r>
            <a:r>
              <a:rPr lang="en-US" sz="4000" u="sng" dirty="0" err="1" smtClean="0"/>
              <a:t>vida</a:t>
            </a:r>
            <a:r>
              <a:rPr lang="en-US" sz="4000" u="sng" dirty="0" smtClean="0"/>
              <a:t>-Activity Packet</a:t>
            </a:r>
            <a:r>
              <a:rPr lang="en-US" sz="4000" dirty="0" smtClean="0"/>
              <a:t> by TOMORROW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SIGN </a:t>
            </a:r>
            <a:r>
              <a:rPr lang="en-US" sz="4000" u="sng" dirty="0" err="1" smtClean="0"/>
              <a:t>Calaca</a:t>
            </a:r>
            <a:r>
              <a:rPr lang="en-US" sz="4000" dirty="0" smtClean="0"/>
              <a:t> RUBRIC by TUESDAY</a:t>
            </a:r>
            <a:endParaRPr sz="4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 Design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 Design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342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Me llamo __________    clase 602 La fecha es el 16 de noviembre del 2017</vt:lpstr>
      <vt:lpstr>¿Qué es un héroe? </vt:lpstr>
      <vt:lpstr>El héroe de Miguel </vt:lpstr>
      <vt:lpstr>¿Quién es el héroe o heroína de tu compañero(a)?</vt:lpstr>
      <vt:lpstr>Entrevista</vt:lpstr>
      <vt:lpstr>¿Qué es un superhéroe? *15 mins*</vt:lpstr>
      <vt:lpstr>PowerPoint Presentation</vt:lpstr>
      <vt:lpstr>Tarea # 25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clase 601 La fecha es el 16 de noviembre del 2017</dc:title>
  <dc:creator>Helen</dc:creator>
  <cp:lastModifiedBy>Helen Zumaeta</cp:lastModifiedBy>
  <cp:revision>5</cp:revision>
  <dcterms:modified xsi:type="dcterms:W3CDTF">2017-11-16T21:35:05Z</dcterms:modified>
</cp:coreProperties>
</file>